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DM Sans" pitchFamily="2" charset="0"/>
      <p:regular r:id="rId30"/>
      <p:bold r:id="rId31"/>
    </p:embeddedFont>
    <p:embeddedFont>
      <p:font typeface="DM Sans Bold" charset="0"/>
      <p:regular r:id="rId32"/>
    </p:embeddedFont>
    <p:embeddedFont>
      <p:font typeface="Open San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8.svg"/><Relationship Id="rId5" Type="http://schemas.openxmlformats.org/officeDocument/2006/relationships/image" Target="../media/image12.sv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12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4.sv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12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4.sv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sv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12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0.sv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image" Target="../media/image53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6.sv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4.sv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19" Type="http://schemas.openxmlformats.org/officeDocument/2006/relationships/image" Target="../media/image2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svg"/><Relationship Id="rId3" Type="http://schemas.openxmlformats.org/officeDocument/2006/relationships/image" Target="../media/image10.svg"/><Relationship Id="rId7" Type="http://schemas.openxmlformats.org/officeDocument/2006/relationships/image" Target="../media/image20.svg"/><Relationship Id="rId12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4.svg"/><Relationship Id="rId15" Type="http://schemas.openxmlformats.org/officeDocument/2006/relationships/image" Target="../media/image64.pn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18" Type="http://schemas.openxmlformats.org/officeDocument/2006/relationships/image" Target="../media/image6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9.pn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19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9.svg"/><Relationship Id="rId3" Type="http://schemas.openxmlformats.org/officeDocument/2006/relationships/image" Target="../media/image10.svg"/><Relationship Id="rId7" Type="http://schemas.openxmlformats.org/officeDocument/2006/relationships/image" Target="../media/image20.svg"/><Relationship Id="rId12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4.sv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8.sv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5" Type="http://schemas.openxmlformats.org/officeDocument/2006/relationships/image" Target="../media/image26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png"/><Relationship Id="rId1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17" Type="http://schemas.openxmlformats.org/officeDocument/2006/relationships/image" Target="../media/image27.png"/><Relationship Id="rId2" Type="http://schemas.openxmlformats.org/officeDocument/2006/relationships/image" Target="../media/image32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23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1.pn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16.svg"/><Relationship Id="rId10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21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7.pn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26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1.png"/><Relationship Id="rId26" Type="http://schemas.openxmlformats.org/officeDocument/2006/relationships/image" Target="../media/image42.png"/><Relationship Id="rId3" Type="http://schemas.openxmlformats.org/officeDocument/2006/relationships/image" Target="../media/image2.svg"/><Relationship Id="rId21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7.pn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26.svg"/><Relationship Id="rId10" Type="http://schemas.openxmlformats.org/officeDocument/2006/relationships/image" Target="../media/image11.png"/><Relationship Id="rId19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5.png"/><Relationship Id="rId27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7997" y="9093737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30709" y="9734135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77481" y="9093737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035889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53682" y="-2964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966838" y="9471232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560624" y="-3086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747568">
            <a:off x="-2839068" y="3805839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6" y="0"/>
                </a:lnTo>
                <a:lnTo>
                  <a:pt x="4896096" y="2735695"/>
                </a:lnTo>
                <a:lnTo>
                  <a:pt x="0" y="27356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914102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25681" y="9471232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72194" y="2124673"/>
            <a:ext cx="12636689" cy="207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8"/>
              </a:lnSpc>
            </a:pPr>
            <a:r>
              <a:rPr lang="en-US" sz="9728" b="1" dirty="0" err="1">
                <a:solidFill>
                  <a:srgbClr val="5271FF"/>
                </a:solidFill>
                <a:latin typeface="DM Sans Bold"/>
                <a:ea typeface="DM Sans Bold"/>
                <a:cs typeface="DM Sans Bold"/>
                <a:sym typeface="DM Sans Bold"/>
              </a:rPr>
              <a:t>EventEase</a:t>
            </a:r>
            <a:r>
              <a:rPr lang="en-US" sz="9728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5322"/>
              </a:lnSpc>
            </a:pPr>
            <a:r>
              <a:rPr lang="en-US" sz="4795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Database Management System 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26727" y="4050113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958249" y="8849591"/>
            <a:ext cx="7224975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881" b="1" spc="-5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By : Kevin Anjalo &amp; Navindu Ashen</a:t>
            </a:r>
          </a:p>
        </p:txBody>
      </p:sp>
      <p:sp>
        <p:nvSpPr>
          <p:cNvPr id="22" name="Freeform 22"/>
          <p:cNvSpPr/>
          <p:nvPr/>
        </p:nvSpPr>
        <p:spPr>
          <a:xfrm>
            <a:off x="7756421" y="4683544"/>
            <a:ext cx="2210417" cy="2210417"/>
          </a:xfrm>
          <a:custGeom>
            <a:avLst/>
            <a:gdLst/>
            <a:ahLst/>
            <a:cxnLst/>
            <a:rect l="l" t="t" r="r" b="b"/>
            <a:pathLst>
              <a:path w="2210417" h="2210417">
                <a:moveTo>
                  <a:pt x="0" y="0"/>
                </a:moveTo>
                <a:lnTo>
                  <a:pt x="2210417" y="0"/>
                </a:lnTo>
                <a:lnTo>
                  <a:pt x="2210417" y="2210417"/>
                </a:lnTo>
                <a:lnTo>
                  <a:pt x="0" y="2210417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458" y="1297866"/>
            <a:ext cx="16610504" cy="1073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2"/>
              </a:lnSpc>
            </a:pPr>
            <a:r>
              <a:rPr lang="en-US" sz="7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 For Feedback Audit Trail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38602" y="2556004"/>
            <a:ext cx="5973931" cy="3360336"/>
          </a:xfrm>
          <a:custGeom>
            <a:avLst/>
            <a:gdLst/>
            <a:ahLst/>
            <a:cxnLst/>
            <a:rect l="l" t="t" r="r" b="b"/>
            <a:pathLst>
              <a:path w="5973931" h="3360336">
                <a:moveTo>
                  <a:pt x="0" y="0"/>
                </a:moveTo>
                <a:lnTo>
                  <a:pt x="5973931" y="0"/>
                </a:lnTo>
                <a:lnTo>
                  <a:pt x="5973931" y="3360336"/>
                </a:lnTo>
                <a:lnTo>
                  <a:pt x="0" y="3360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67302" y="5605514"/>
            <a:ext cx="8072692" cy="4080056"/>
          </a:xfrm>
          <a:custGeom>
            <a:avLst/>
            <a:gdLst/>
            <a:ahLst/>
            <a:cxnLst/>
            <a:rect l="l" t="t" r="r" b="b"/>
            <a:pathLst>
              <a:path w="8072692" h="4080056">
                <a:moveTo>
                  <a:pt x="0" y="0"/>
                </a:moveTo>
                <a:lnTo>
                  <a:pt x="8072692" y="0"/>
                </a:lnTo>
                <a:lnTo>
                  <a:pt x="8072692" y="4080056"/>
                </a:lnTo>
                <a:lnTo>
                  <a:pt x="0" y="408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1946" b="-35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88458" y="3400157"/>
            <a:ext cx="7450144" cy="5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Purp</a:t>
            </a: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ose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Log every new feedback submission for auditing purposes.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 Name 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Audit Feedback</a:t>
            </a: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Fires on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Feedback table, AFTER INSERT.</a:t>
            </a: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Logic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Inserts the details of the newly inserted feedback row into a Feedback Audit table with an action ('INSERT') and timestamp.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Provides a historical record of feedback entries.</a:t>
            </a:r>
          </a:p>
          <a:p>
            <a:pPr marL="0" lvl="0" indent="0" algn="l">
              <a:lnSpc>
                <a:spcPts val="282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2307" y="9258300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1951" y="9258300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79813" y="5321326"/>
            <a:ext cx="8561340" cy="4187407"/>
          </a:xfrm>
          <a:custGeom>
            <a:avLst/>
            <a:gdLst/>
            <a:ahLst/>
            <a:cxnLst/>
            <a:rect l="l" t="t" r="r" b="b"/>
            <a:pathLst>
              <a:path w="8561340" h="4187407">
                <a:moveTo>
                  <a:pt x="0" y="0"/>
                </a:moveTo>
                <a:lnTo>
                  <a:pt x="8561340" y="0"/>
                </a:lnTo>
                <a:lnTo>
                  <a:pt x="8561340" y="4187408"/>
                </a:lnTo>
                <a:lnTo>
                  <a:pt x="0" y="4187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4260" b="-429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60943" y="2366011"/>
            <a:ext cx="6949035" cy="3908832"/>
          </a:xfrm>
          <a:custGeom>
            <a:avLst/>
            <a:gdLst/>
            <a:ahLst/>
            <a:cxnLst/>
            <a:rect l="l" t="t" r="r" b="b"/>
            <a:pathLst>
              <a:path w="6949035" h="3908832">
                <a:moveTo>
                  <a:pt x="0" y="0"/>
                </a:moveTo>
                <a:lnTo>
                  <a:pt x="6949036" y="0"/>
                </a:lnTo>
                <a:lnTo>
                  <a:pt x="6949036" y="3908832"/>
                </a:lnTo>
                <a:lnTo>
                  <a:pt x="0" y="3908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209675"/>
            <a:ext cx="16991933" cy="100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0"/>
              </a:lnSpc>
            </a:pPr>
            <a:r>
              <a:rPr lang="en-US" sz="7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 For Prevent Event Deletion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9409" y="2778216"/>
            <a:ext cx="7530404" cy="695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Purp</a:t>
            </a: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ose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Prevent accidental deletion of events that still have booked tickets.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 Name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PreventEventDeletion</a:t>
            </a: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Fires on 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Event table, INSTEAD OF DELETE.</a:t>
            </a: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Logic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Before deleting an event, checks the Ticket table for any associated tickets with Status = 'Booked'. If found, it raises a custom error (RAISERROR) and rolls back the transaction. Otherwise, the deletion proceeds.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</a:t>
            </a:r>
            <a:r>
              <a:rPr lang="en-US" sz="2400" u="none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Maintains data integrity by preventing orphaned ticket records and protecting active events.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2400" u="none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8051" y="1986769"/>
            <a:ext cx="18288000" cy="10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User-Defined Functions (UDFs)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4287792"/>
            <a:ext cx="17046197" cy="509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Reusable code blocks that return a single scalar value or a table. Used here for common calculations.</a:t>
            </a:r>
          </a:p>
          <a:p>
            <a:pPr algn="l">
              <a:lnSpc>
                <a:spcPts val="2821"/>
              </a:lnSpc>
            </a:pPr>
            <a:r>
              <a:rPr lang="en-US" sz="2090" b="1" spc="125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</a:t>
            </a:r>
          </a:p>
          <a:p>
            <a:pPr algn="l">
              <a:lnSpc>
                <a:spcPts val="3240"/>
              </a:lnSpc>
            </a:pPr>
            <a:endParaRPr lang="en-US" sz="2090" b="1" spc="125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240"/>
              </a:lnSpc>
            </a:pPr>
            <a:endParaRPr lang="en-US" sz="2090" b="1" spc="125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3240"/>
              </a:lnSpc>
              <a:buAutoNum type="arabicPeriod"/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GetTotalRevenue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(@EventID)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Returns total revenue from booked tickets for an event.</a:t>
            </a:r>
          </a:p>
          <a:p>
            <a:pPr marL="518160" lvl="1" indent="-259080" algn="l">
              <a:lnSpc>
                <a:spcPts val="3240"/>
              </a:lnSpc>
              <a:buAutoNum type="arabicPeriod"/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GetAttendeeCount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(@EventID) 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Returns the number of booked tickets (attendees) for an event.</a:t>
            </a:r>
          </a:p>
          <a:p>
            <a:pPr marL="518160" lvl="1" indent="-259080" algn="l">
              <a:lnSpc>
                <a:spcPts val="3240"/>
              </a:lnSpc>
              <a:buAutoNum type="arabicPeriod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GetAverageRating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(@EventID) 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Returns the average feedback rating for an event.</a:t>
            </a: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240"/>
              </a:lnSpc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Encapsulates calculation logic, simplifies queries using these values.</a:t>
            </a:r>
          </a:p>
          <a:p>
            <a:pPr algn="l">
              <a:lnSpc>
                <a:spcPts val="2821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821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2821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20558" y="3027323"/>
            <a:ext cx="8835001" cy="4969688"/>
          </a:xfrm>
          <a:custGeom>
            <a:avLst/>
            <a:gdLst/>
            <a:ahLst/>
            <a:cxnLst/>
            <a:rect l="l" t="t" r="r" b="b"/>
            <a:pathLst>
              <a:path w="8835001" h="4969688">
                <a:moveTo>
                  <a:pt x="0" y="0"/>
                </a:moveTo>
                <a:lnTo>
                  <a:pt x="8835001" y="0"/>
                </a:lnTo>
                <a:lnTo>
                  <a:pt x="8835001" y="4969688"/>
                </a:lnTo>
                <a:lnTo>
                  <a:pt x="0" y="49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219200"/>
            <a:ext cx="18288000" cy="108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Function For Get Total Revenue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312271"/>
            <a:ext cx="6949906" cy="403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GetTotalRevenue function accepts an @EventID as input and returns the total revenue generated from Booked tickets for that event. </a:t>
            </a:r>
          </a:p>
          <a:p>
            <a:pPr algn="just">
              <a:lnSpc>
                <a:spcPts val="3240"/>
              </a:lnSpc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sums the Price of tickets where the EventID matches and the Status is 'Booked'. It returns 0 if no booked tickets are found.</a:t>
            </a:r>
          </a:p>
          <a:p>
            <a:pPr algn="just">
              <a:lnSpc>
                <a:spcPts val="2821"/>
              </a:lnSpc>
              <a:spcBef>
                <a:spcPct val="0"/>
              </a:spcBef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611586" y="3325405"/>
            <a:ext cx="8882798" cy="4996574"/>
          </a:xfrm>
          <a:custGeom>
            <a:avLst/>
            <a:gdLst/>
            <a:ahLst/>
            <a:cxnLst/>
            <a:rect l="l" t="t" r="r" b="b"/>
            <a:pathLst>
              <a:path w="8882798" h="4996574">
                <a:moveTo>
                  <a:pt x="0" y="0"/>
                </a:moveTo>
                <a:lnTo>
                  <a:pt x="8882798" y="0"/>
                </a:lnTo>
                <a:lnTo>
                  <a:pt x="8882798" y="4996574"/>
                </a:lnTo>
                <a:lnTo>
                  <a:pt x="0" y="4996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224251"/>
            <a:ext cx="18288000" cy="108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Function For Get Attendee Count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932769"/>
            <a:ext cx="6949906" cy="362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GetAttendeeCount function accepts an @EventID as input and returns the number of Booked tickets for that event. </a:t>
            </a:r>
          </a:p>
          <a:p>
            <a:pPr algn="just">
              <a:lnSpc>
                <a:spcPts val="3240"/>
              </a:lnSpc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counts the number of tickets where the EventID matches and the Status is 'Booked'.</a:t>
            </a:r>
          </a:p>
          <a:p>
            <a:pPr algn="just">
              <a:lnSpc>
                <a:spcPts val="2821"/>
              </a:lnSpc>
              <a:spcBef>
                <a:spcPct val="0"/>
              </a:spcBef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77688" y="-1614436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83733" y="3013880"/>
            <a:ext cx="8882798" cy="4996574"/>
          </a:xfrm>
          <a:custGeom>
            <a:avLst/>
            <a:gdLst/>
            <a:ahLst/>
            <a:cxnLst/>
            <a:rect l="l" t="t" r="r" b="b"/>
            <a:pathLst>
              <a:path w="8882798" h="4996574">
                <a:moveTo>
                  <a:pt x="0" y="0"/>
                </a:moveTo>
                <a:lnTo>
                  <a:pt x="8882797" y="0"/>
                </a:lnTo>
                <a:lnTo>
                  <a:pt x="8882797" y="4996574"/>
                </a:lnTo>
                <a:lnTo>
                  <a:pt x="0" y="49965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219200"/>
            <a:ext cx="18288000" cy="108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Function For Get Average Rating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52547"/>
            <a:ext cx="7257080" cy="403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GetAverageRating function accepts an @EventID as input and returns the average Rating from feedback received for that event. </a:t>
            </a:r>
          </a:p>
          <a:p>
            <a:pPr algn="just">
              <a:lnSpc>
                <a:spcPts val="3240"/>
              </a:lnSpc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calculates the average of the Rating column in the Feedback table for the specified EventID. It handles cases where no feedback exists by returning 0.</a:t>
            </a:r>
          </a:p>
          <a:p>
            <a:pPr algn="just">
              <a:lnSpc>
                <a:spcPts val="2821"/>
              </a:lnSpc>
              <a:spcBef>
                <a:spcPct val="0"/>
              </a:spcBef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8288000" cy="10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Views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8509"/>
            <a:ext cx="9144000" cy="572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Virtual tables based on the results of a query. Simplify complex joins and present data in a user-friendly way.</a:t>
            </a:r>
          </a:p>
          <a:p>
            <a:pPr algn="l">
              <a:lnSpc>
                <a:spcPts val="3240"/>
              </a:lnSpc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</a:p>
          <a:p>
            <a:pPr algn="l">
              <a:lnSpc>
                <a:spcPts val="3240"/>
              </a:lnSpc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</a:p>
          <a:p>
            <a:pPr algn="l">
              <a:lnSpc>
                <a:spcPts val="3240"/>
              </a:lnSpc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EventDetails - Combines Event, Venue, and Organizer details.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AttendeeTickets - Combines Ticket, Event, and Attendee details.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EventFeedbackSummary - Summarizes feedback count and average rating per event.</a:t>
            </a:r>
          </a:p>
          <a:p>
            <a:pPr algn="l">
              <a:lnSpc>
                <a:spcPts val="3240"/>
              </a:lnSpc>
            </a:pPr>
            <a:endParaRPr lang="en-US" sz="2400" b="1" spc="144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</a:t>
            </a: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 - Simplifies data retrieval for reports and the web application.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02051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52685" y="-1118487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819907" y="2925798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56115" y="3614390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5"/>
                </a:lnTo>
                <a:lnTo>
                  <a:pt x="0" y="50089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1997" y="-1118487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32525" y="9258300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76401" y="3168063"/>
            <a:ext cx="9393107" cy="5283623"/>
          </a:xfrm>
          <a:custGeom>
            <a:avLst/>
            <a:gdLst/>
            <a:ahLst/>
            <a:cxnLst/>
            <a:rect l="l" t="t" r="r" b="b"/>
            <a:pathLst>
              <a:path w="9393107" h="5283623">
                <a:moveTo>
                  <a:pt x="0" y="0"/>
                </a:moveTo>
                <a:lnTo>
                  <a:pt x="9393107" y="0"/>
                </a:lnTo>
                <a:lnTo>
                  <a:pt x="9393107" y="5283622"/>
                </a:lnTo>
                <a:lnTo>
                  <a:pt x="0" y="5283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47800" y="746232"/>
            <a:ext cx="12649200" cy="1442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60"/>
              </a:lnSpc>
              <a:spcBef>
                <a:spcPct val="0"/>
              </a:spcBef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Details 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5935" y="3438005"/>
            <a:ext cx="5969680" cy="282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</a:t>
            </a:r>
            <a:r>
              <a:rPr lang="en-US" sz="2400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EventDetails</a:t>
            </a: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view joins the Event, Venue, and Organizer tables. </a:t>
            </a:r>
          </a:p>
          <a:p>
            <a:pPr algn="l">
              <a:lnSpc>
                <a:spcPts val="2808"/>
              </a:lnSpc>
            </a:pPr>
            <a:endParaRPr lang="en-US" sz="24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2808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provides a consolidated view of event information, including the event name, type, start/end dates, and the names and email addresses of the venue and organizer.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1791" y="320099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876300"/>
            <a:ext cx="14133375" cy="1442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Attendee Tickets 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6719" y="4182256"/>
            <a:ext cx="6143109" cy="318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AttendeeTickets view joins theTicket, Event, and Attendee tables. </a:t>
            </a:r>
          </a:p>
          <a:p>
            <a:pPr algn="l">
              <a:lnSpc>
                <a:spcPts val="2808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280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provides a view showing which attendees have booked which tickets for which events, including the ticket details (ID, Type, Price, Status) and attendee name.</a:t>
            </a:r>
          </a:p>
          <a:p>
            <a:pPr algn="l">
              <a:lnSpc>
                <a:spcPts val="2808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5300" y="3231952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780051"/>
            <a:ext cx="16618749" cy="142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Feedback Summary 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6381" y="3695700"/>
            <a:ext cx="5895353" cy="388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</a:t>
            </a:r>
            <a:r>
              <a:rPr lang="en-US" sz="2400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EventFeedbackSummary</a:t>
            </a:r>
            <a:r>
              <a:rPr lang="en-US" sz="2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view joins the Event and Feedback tables. </a:t>
            </a:r>
          </a:p>
          <a:p>
            <a:pPr algn="l">
              <a:lnSpc>
                <a:spcPts val="2808"/>
              </a:lnSpc>
              <a:spcBef>
                <a:spcPct val="0"/>
              </a:spcBef>
            </a:pPr>
            <a:endParaRPr lang="en-US" sz="24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2808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summarizes feedback per event, showing the event name, the count of feedback entries received (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FeedbackCount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), and the average rating (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AverageRating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 It uses a LEFT JOIN to include events that may not have received feedback yet.</a:t>
            </a:r>
          </a:p>
          <a:p>
            <a:pPr algn="l">
              <a:lnSpc>
                <a:spcPts val="2808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375452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8259" y="-1113210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20"/>
                </a:lnTo>
                <a:lnTo>
                  <a:pt x="0" y="222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88822" y="4937847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70046" y="5800303"/>
            <a:ext cx="3533587" cy="3872425"/>
          </a:xfrm>
          <a:custGeom>
            <a:avLst/>
            <a:gdLst/>
            <a:ahLst/>
            <a:cxnLst/>
            <a:rect l="l" t="t" r="r" b="b"/>
            <a:pathLst>
              <a:path w="3533587" h="3872425">
                <a:moveTo>
                  <a:pt x="0" y="0"/>
                </a:moveTo>
                <a:lnTo>
                  <a:pt x="3533587" y="0"/>
                </a:lnTo>
                <a:lnTo>
                  <a:pt x="3533587" y="3872425"/>
                </a:lnTo>
                <a:lnTo>
                  <a:pt x="0" y="387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71978"/>
            <a:ext cx="15535360" cy="341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9072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 &amp; Project Context</a:t>
            </a:r>
          </a:p>
          <a:p>
            <a:pPr algn="just">
              <a:lnSpc>
                <a:spcPts val="8800"/>
              </a:lnSpc>
            </a:pPr>
            <a:endParaRPr lang="en-US" sz="9072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518528"/>
            <a:ext cx="1507749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EventEase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is a custom database solution developed for I O N Groups Pvt Ltd to streamline event management, covering events, venues, tickets, attendees, payments, and feedback.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8625" y="4856950"/>
            <a:ext cx="8233959" cy="531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1959" b="1" spc="11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 -</a:t>
            </a: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Efficiently manage and analyze event-related data.</a:t>
            </a:r>
          </a:p>
          <a:p>
            <a:pPr algn="l">
              <a:lnSpc>
                <a:spcPts val="2645"/>
              </a:lnSpc>
            </a:pPr>
            <a:endParaRPr lang="en-US" sz="1959" spc="117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645"/>
              </a:lnSpc>
            </a:pPr>
            <a:r>
              <a:rPr lang="en-US" sz="1959" b="1" spc="11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Goals  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design, implement, and develop a database system for an event management platform.</a:t>
            </a:r>
          </a:p>
          <a:p>
            <a:pPr algn="l">
              <a:lnSpc>
                <a:spcPts val="2645"/>
              </a:lnSpc>
            </a:pPr>
            <a:endParaRPr lang="en-US" sz="1959" spc="117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645"/>
              </a:lnSpc>
            </a:pPr>
            <a:r>
              <a:rPr lang="en-US" sz="1959" b="1" spc="11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Tech Stack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Backend - Microsoft SQL Server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- Flask (web application) </a:t>
            </a:r>
          </a:p>
          <a:p>
            <a:pPr algn="l">
              <a:lnSpc>
                <a:spcPts val="2645"/>
              </a:lnSpc>
            </a:pPr>
            <a:r>
              <a:rPr lang="en-US" sz="1959" b="1" spc="11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 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Structured ER model with normalization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SQL scripts for implementation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Triggers, views, functions, stored procedures</a:t>
            </a:r>
          </a:p>
          <a:p>
            <a:pPr marL="423013" lvl="1" indent="-211506" algn="l">
              <a:lnSpc>
                <a:spcPts val="2645"/>
              </a:lnSpc>
              <a:buFont typeface="Arial"/>
              <a:buChar char="•"/>
            </a:pPr>
            <a:r>
              <a:rPr lang="en-US" sz="1959" spc="11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BI SQL Queries to Analyze Data</a:t>
            </a:r>
          </a:p>
          <a:p>
            <a:pPr algn="l">
              <a:lnSpc>
                <a:spcPts val="2645"/>
              </a:lnSpc>
            </a:pPr>
            <a:endParaRPr lang="en-US" sz="1959" spc="117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645"/>
              </a:lnSpc>
              <a:spcBef>
                <a:spcPct val="0"/>
              </a:spcBef>
            </a:pPr>
            <a:endParaRPr lang="en-US" sz="1959" spc="117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3735"/>
            <a:ext cx="18288000" cy="108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8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Stored Procedures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7616" y="3431991"/>
            <a:ext cx="16230600" cy="449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Pre-compiled SQL code that performs a specific task. Encapsulates complex logic and improves performance/security.</a:t>
            </a:r>
          </a:p>
          <a:p>
            <a:pPr algn="l">
              <a:lnSpc>
                <a:spcPts val="3240"/>
              </a:lnSpc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InsertEvent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Handles the logic for adding a new event, including validation checks (</a:t>
            </a:r>
            <a:r>
              <a:rPr lang="en-US" sz="2400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VenueID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OrganizerID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Date ranges).</a:t>
            </a: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TicketSalesReport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Generates a summary of ticket sales (count and revenue) for booked events.</a:t>
            </a: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40"/>
              </a:lnSpc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Centralizes business logic, ensures data integrity for inserts, provides structured reporting.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988580" y="-759965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34400" y="5829300"/>
            <a:ext cx="7286584" cy="4098704"/>
          </a:xfrm>
          <a:custGeom>
            <a:avLst/>
            <a:gdLst/>
            <a:ahLst/>
            <a:cxnLst/>
            <a:rect l="l" t="t" r="r" b="b"/>
            <a:pathLst>
              <a:path w="7286584" h="4098704">
                <a:moveTo>
                  <a:pt x="0" y="0"/>
                </a:moveTo>
                <a:lnTo>
                  <a:pt x="7286584" y="0"/>
                </a:lnTo>
                <a:lnTo>
                  <a:pt x="7286584" y="4098703"/>
                </a:lnTo>
                <a:lnTo>
                  <a:pt x="0" y="4098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67205" y="2603169"/>
            <a:ext cx="6460999" cy="3634312"/>
          </a:xfrm>
          <a:custGeom>
            <a:avLst/>
            <a:gdLst/>
            <a:ahLst/>
            <a:cxnLst/>
            <a:rect l="l" t="t" r="r" b="b"/>
            <a:pathLst>
              <a:path w="6460999" h="3634312">
                <a:moveTo>
                  <a:pt x="0" y="0"/>
                </a:moveTo>
                <a:lnTo>
                  <a:pt x="6460999" y="0"/>
                </a:lnTo>
                <a:lnTo>
                  <a:pt x="6460999" y="3634312"/>
                </a:lnTo>
                <a:lnTo>
                  <a:pt x="0" y="363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98051" y="1219200"/>
            <a:ext cx="16930153" cy="10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Procedure for Inserting Events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913" y="2603169"/>
            <a:ext cx="6778174" cy="613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</a:t>
            </a:r>
            <a:r>
              <a:rPr lang="en-US" sz="2400" b="1" spc="144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InsertEvent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procedure handles the insertion of new events.</a:t>
            </a:r>
          </a:p>
          <a:p>
            <a:pPr algn="l">
              <a:lnSpc>
                <a:spcPts val="3240"/>
              </a:lnSpc>
            </a:pPr>
            <a:endParaRPr lang="en-US" sz="2400" b="1" spc="144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It takes all event details as parameters. Before inserting, it validates the provided </a:t>
            </a:r>
            <a:r>
              <a:rPr lang="en-US" sz="2400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VenueID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400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OrganizerID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by checking if they exist in their respective tables. 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also checks if the </a:t>
            </a:r>
            <a:r>
              <a:rPr lang="en-US" sz="2400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EndDate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is not before the StartDate. 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any validation fails, it raises an error and returns, preventing the insert. Otherwise, it inserts the new event record.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96217" y="3873771"/>
            <a:ext cx="9363083" cy="5266734"/>
          </a:xfrm>
          <a:custGeom>
            <a:avLst/>
            <a:gdLst/>
            <a:ahLst/>
            <a:cxnLst/>
            <a:rect l="l" t="t" r="r" b="b"/>
            <a:pathLst>
              <a:path w="9363083" h="5266734">
                <a:moveTo>
                  <a:pt x="0" y="0"/>
                </a:moveTo>
                <a:lnTo>
                  <a:pt x="9363083" y="0"/>
                </a:lnTo>
                <a:lnTo>
                  <a:pt x="9363083" y="5266734"/>
                </a:lnTo>
                <a:lnTo>
                  <a:pt x="0" y="526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1146495"/>
            <a:ext cx="17526000" cy="211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Procedure for Ticket Sales Report</a:t>
            </a:r>
          </a:p>
          <a:p>
            <a:pPr algn="l">
              <a:lnSpc>
                <a:spcPts val="8148"/>
              </a:lnSpc>
            </a:pPr>
            <a:endParaRPr lang="en-US" sz="84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689484"/>
            <a:ext cx="6236524" cy="531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TicketSalesReport procedure generates a summary report of ticket sales for Booked tickets. </a:t>
            </a:r>
          </a:p>
          <a:p>
            <a:pPr algn="l">
              <a:lnSpc>
                <a:spcPts val="3240"/>
              </a:lnSpc>
            </a:pPr>
            <a:endParaRPr lang="en-US" sz="2400" b="1" spc="144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joins the Event and Ticket tables, groups by event name, and calculates the total TicketsSold (count of booked tickets) and TotalRevenue (sum of prices of booked tickets). 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results are ordered by total revenue descending.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00150"/>
            <a:ext cx="13951303" cy="194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Application </a:t>
            </a:r>
          </a:p>
          <a:p>
            <a:pPr algn="l">
              <a:lnSpc>
                <a:spcPts val="7275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sp>
        <p:nvSpPr>
          <p:cNvPr id="3" name="Freeform 3"/>
          <p:cNvSpPr/>
          <p:nvPr/>
        </p:nvSpPr>
        <p:spPr>
          <a:xfrm>
            <a:off x="-1633701" y="68680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14096" y="8303564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220709" y="1228674"/>
            <a:ext cx="5038591" cy="8029626"/>
          </a:xfrm>
          <a:custGeom>
            <a:avLst/>
            <a:gdLst/>
            <a:ahLst/>
            <a:cxnLst/>
            <a:rect l="l" t="t" r="r" b="b"/>
            <a:pathLst>
              <a:path w="5038591" h="8029626">
                <a:moveTo>
                  <a:pt x="0" y="0"/>
                </a:moveTo>
                <a:lnTo>
                  <a:pt x="5038591" y="0"/>
                </a:lnTo>
                <a:lnTo>
                  <a:pt x="5038591" y="8029626"/>
                </a:lnTo>
                <a:lnTo>
                  <a:pt x="0" y="802962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07645" y="3768668"/>
            <a:ext cx="11523891" cy="244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 sample Flask application to demonstrate database interaction.</a:t>
            </a:r>
          </a:p>
          <a:p>
            <a:pPr algn="l">
              <a:lnSpc>
                <a:spcPts val="3240"/>
              </a:lnSpc>
            </a:pPr>
            <a:endParaRPr lang="en-US" sz="2400" b="1" spc="144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 basic user interface for browsing events.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Connects to the SQL Server </a:t>
            </a:r>
            <a:r>
              <a:rPr lang="en-US" sz="2400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EventEaseDB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Technology -  Python (Flask).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8288000" cy="111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2"/>
              </a:lnSpc>
            </a:pPr>
            <a:r>
              <a:rPr lang="en-US" sz="8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Application Functionality</a:t>
            </a:r>
          </a:p>
        </p:txBody>
      </p:sp>
      <p:sp>
        <p:nvSpPr>
          <p:cNvPr id="3" name="Freeform 3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77368" y="7148366"/>
            <a:ext cx="4079415" cy="3890742"/>
          </a:xfrm>
          <a:custGeom>
            <a:avLst/>
            <a:gdLst/>
            <a:ahLst/>
            <a:cxnLst/>
            <a:rect l="l" t="t" r="r" b="b"/>
            <a:pathLst>
              <a:path w="4079415" h="3890742">
                <a:moveTo>
                  <a:pt x="0" y="0"/>
                </a:moveTo>
                <a:lnTo>
                  <a:pt x="4079415" y="0"/>
                </a:lnTo>
                <a:lnTo>
                  <a:pt x="4079415" y="3890742"/>
                </a:lnTo>
                <a:lnTo>
                  <a:pt x="0" y="38907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730769" y="2337184"/>
            <a:ext cx="7700049" cy="4331277"/>
          </a:xfrm>
          <a:custGeom>
            <a:avLst/>
            <a:gdLst/>
            <a:ahLst/>
            <a:cxnLst/>
            <a:rect l="l" t="t" r="r" b="b"/>
            <a:pathLst>
              <a:path w="7700049" h="4331277">
                <a:moveTo>
                  <a:pt x="0" y="0"/>
                </a:moveTo>
                <a:lnTo>
                  <a:pt x="7700048" y="0"/>
                </a:lnTo>
                <a:lnTo>
                  <a:pt x="7700048" y="4331277"/>
                </a:lnTo>
                <a:lnTo>
                  <a:pt x="0" y="43312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547685" y="5749824"/>
            <a:ext cx="7257080" cy="4082107"/>
          </a:xfrm>
          <a:custGeom>
            <a:avLst/>
            <a:gdLst/>
            <a:ahLst/>
            <a:cxnLst/>
            <a:rect l="l" t="t" r="r" b="b"/>
            <a:pathLst>
              <a:path w="7257080" h="4082107">
                <a:moveTo>
                  <a:pt x="0" y="0"/>
                </a:moveTo>
                <a:lnTo>
                  <a:pt x="7257080" y="0"/>
                </a:lnTo>
                <a:lnTo>
                  <a:pt x="7257080" y="4082107"/>
                </a:lnTo>
                <a:lnTo>
                  <a:pt x="0" y="40821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49911" y="2653287"/>
            <a:ext cx="8580858" cy="306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Implemented Features</a:t>
            </a:r>
          </a:p>
          <a:p>
            <a:pPr algn="l">
              <a:lnSpc>
                <a:spcPts val="2626"/>
              </a:lnSpc>
            </a:pP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</a:p>
          <a:p>
            <a:pPr algn="l">
              <a:lnSpc>
                <a:spcPts val="2626"/>
              </a:lnSpc>
            </a:pP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n-US" sz="1990" b="1" spc="119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Listing -</a:t>
            </a: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Displays available events from the database.</a:t>
            </a:r>
          </a:p>
          <a:p>
            <a:pPr algn="l">
              <a:lnSpc>
                <a:spcPts val="2626"/>
              </a:lnSpc>
            </a:pP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n-US" sz="1990" b="1" spc="119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Filtering -</a:t>
            </a: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Allows filtering events based on type</a:t>
            </a:r>
          </a:p>
          <a:p>
            <a:pPr algn="l">
              <a:lnSpc>
                <a:spcPts val="2626"/>
              </a:lnSpc>
            </a:pP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(e.g.,  Concert, Conference).</a:t>
            </a:r>
          </a:p>
          <a:p>
            <a:pPr algn="l">
              <a:lnSpc>
                <a:spcPts val="2626"/>
              </a:lnSpc>
            </a:pPr>
            <a:endParaRPr lang="en-US" sz="1990" spc="11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626"/>
              </a:lnSpc>
            </a:pPr>
            <a:r>
              <a:rPr lang="en-US" sz="1990" b="1" spc="119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Demonstration</a:t>
            </a:r>
            <a:r>
              <a:rPr lang="en-US" sz="1990" spc="11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Shows how the application fetches and presents data from the database to the user.</a:t>
            </a:r>
          </a:p>
          <a:p>
            <a:pPr algn="l">
              <a:lnSpc>
                <a:spcPts val="2626"/>
              </a:lnSpc>
            </a:pPr>
            <a:endParaRPr lang="en-US" sz="1990" spc="11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8011" y="1223939"/>
            <a:ext cx="15949938" cy="217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2"/>
              </a:lnSpc>
            </a:pPr>
            <a:r>
              <a:rPr lang="en-US" sz="8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Intelligence </a:t>
            </a:r>
          </a:p>
          <a:p>
            <a:pPr>
              <a:lnSpc>
                <a:spcPts val="8342"/>
              </a:lnSpc>
            </a:pPr>
            <a:r>
              <a:rPr lang="en-US" sz="8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(BI)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4156" y="4238550"/>
            <a:ext cx="7227851" cy="40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Utilize the database to gain insights into event performance and attendee behavior.</a:t>
            </a: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Approach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Specific SQL queries designed to provide valuable BI metrics.</a:t>
            </a:r>
          </a:p>
          <a:p>
            <a:pPr algn="l">
              <a:lnSpc>
                <a:spcPts val="3240"/>
              </a:lnSpc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buFont typeface="Arial"/>
              <a:buChar char="•"/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Focus Areas</a:t>
            </a:r>
            <a:r>
              <a:rPr lang="en-US" sz="2400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Event popularity, sales performance, attendee satisfaction.</a:t>
            </a:r>
          </a:p>
          <a:p>
            <a:pPr algn="l">
              <a:lnSpc>
                <a:spcPts val="2686"/>
              </a:lnSpc>
              <a:spcBef>
                <a:spcPct val="0"/>
              </a:spcBef>
            </a:pPr>
            <a:endParaRPr lang="en-US" sz="2400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30922" y="-1653892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747568">
            <a:off x="-3005143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83532" y="4220453"/>
            <a:ext cx="6732830" cy="403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BI Queries Implemented</a:t>
            </a:r>
          </a:p>
          <a:p>
            <a:pPr algn="l">
              <a:lnSpc>
                <a:spcPts val="3240"/>
              </a:lnSpc>
            </a:pPr>
            <a:endParaRPr lang="en-US" sz="2400" b="1" spc="144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Popularity Report</a:t>
            </a:r>
          </a:p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Ticket Sales Summary</a:t>
            </a:r>
          </a:p>
          <a:p>
            <a:pPr marL="518160" lvl="1" indent="-259080" algn="just">
              <a:lnSpc>
                <a:spcPts val="3240"/>
              </a:lnSpc>
              <a:buFont typeface="Arial"/>
              <a:buChar char="•"/>
            </a:pPr>
            <a:r>
              <a:rPr lang="en-US" sz="2400" b="1" spc="1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Attendee Satisfaction Analysis</a:t>
            </a:r>
          </a:p>
          <a:p>
            <a:pPr algn="just">
              <a:lnSpc>
                <a:spcPts val="3240"/>
              </a:lnSpc>
            </a:pPr>
            <a:endParaRPr lang="en-US" sz="2400" b="1" spc="144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3240"/>
              </a:lnSpc>
            </a:pPr>
            <a:r>
              <a:rPr lang="en-US" sz="24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actionable insights for optimizing events and understanding attendee preferences.</a:t>
            </a:r>
          </a:p>
          <a:p>
            <a:pPr algn="just">
              <a:lnSpc>
                <a:spcPts val="2821"/>
              </a:lnSpc>
              <a:spcBef>
                <a:spcPct val="0"/>
              </a:spcBef>
            </a:pPr>
            <a:endParaRPr lang="en-US" sz="2400" spc="14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2246817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81254" y="1972495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41944" y="1995789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44629" y="1995789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875580" y="737390"/>
            <a:ext cx="7994094" cy="117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BI Analysis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400000">
            <a:off x="4572743" y="-244018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0278" y="6430720"/>
            <a:ext cx="5519302" cy="2600178"/>
          </a:xfrm>
          <a:custGeom>
            <a:avLst/>
            <a:gdLst/>
            <a:ahLst/>
            <a:cxnLst/>
            <a:rect l="l" t="t" r="r" b="b"/>
            <a:pathLst>
              <a:path w="5519302" h="2600178">
                <a:moveTo>
                  <a:pt x="0" y="0"/>
                </a:moveTo>
                <a:lnTo>
                  <a:pt x="5519301" y="0"/>
                </a:lnTo>
                <a:lnTo>
                  <a:pt x="5519301" y="2600178"/>
                </a:lnTo>
                <a:lnTo>
                  <a:pt x="0" y="26001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8796" t="-155176" r="-749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402529" y="6401329"/>
            <a:ext cx="5704508" cy="2600178"/>
          </a:xfrm>
          <a:custGeom>
            <a:avLst/>
            <a:gdLst/>
            <a:ahLst/>
            <a:cxnLst/>
            <a:rect l="l" t="t" r="r" b="b"/>
            <a:pathLst>
              <a:path w="5704508" h="2600178">
                <a:moveTo>
                  <a:pt x="0" y="0"/>
                </a:moveTo>
                <a:lnTo>
                  <a:pt x="5704508" y="0"/>
                </a:lnTo>
                <a:lnTo>
                  <a:pt x="5704508" y="2600178"/>
                </a:lnTo>
                <a:lnTo>
                  <a:pt x="0" y="26001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3240" t="-124429" r="-48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850814" y="6401329"/>
            <a:ext cx="5296908" cy="2600178"/>
          </a:xfrm>
          <a:custGeom>
            <a:avLst/>
            <a:gdLst/>
            <a:ahLst/>
            <a:cxnLst/>
            <a:rect l="l" t="t" r="r" b="b"/>
            <a:pathLst>
              <a:path w="5296908" h="2600178">
                <a:moveTo>
                  <a:pt x="0" y="0"/>
                </a:moveTo>
                <a:lnTo>
                  <a:pt x="5296908" y="0"/>
                </a:lnTo>
                <a:lnTo>
                  <a:pt x="5296908" y="2600178"/>
                </a:lnTo>
                <a:lnTo>
                  <a:pt x="0" y="26001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6911" t="-191119" r="-107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52427" y="2752002"/>
            <a:ext cx="2197323" cy="67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00895" y="2721306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67585" y="2721306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674" y="2826977"/>
            <a:ext cx="3559906" cy="40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Popularity Report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65981" y="2826977"/>
            <a:ext cx="3559906" cy="40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Popularity Report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29060" y="2826977"/>
            <a:ext cx="3559906" cy="40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Event Popularity Report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3659" y="3300144"/>
            <a:ext cx="5519302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query analyzes event popularity by combining event, venue, and ticket data.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It displays the event name, type, venue, tickets sold, and unique attendee count (via GetAttendeeCount), sorted by ticket sales in descending order.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86283" y="3300144"/>
            <a:ext cx="551930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TicketSalesReport</a:t>
            </a: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stored procedure to display each event’s ticket sales and total revenue.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Only events with booked tickets are included, sorted by revenue in descending order.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49362" y="3347769"/>
            <a:ext cx="5519302" cy="22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query evaluates attendee satisfaction by joining event, feedback, and ticket data. </a:t>
            </a:r>
          </a:p>
          <a:p>
            <a:pPr algn="l">
              <a:lnSpc>
                <a:spcPts val="2320"/>
              </a:lnSpc>
            </a:pPr>
            <a:endParaRPr lang="en-US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shows each event's name, average rating (GetAverageRating), number of feedback entries, and unique attendee count (GetAttendeeCount), ordered by average rating in descending order.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1368"/>
            <a:ext cx="18288000" cy="111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2"/>
              </a:lnSpc>
            </a:pPr>
            <a:r>
              <a:rPr lang="en-US" sz="86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0957" y="2988529"/>
            <a:ext cx="10549535" cy="615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24" lvl="1" indent="-232312" algn="l">
              <a:lnSpc>
                <a:spcPts val="2905"/>
              </a:lnSpc>
              <a:buFont typeface="Arial"/>
              <a:buChar char="•"/>
            </a:pP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Successfully designed and implemented the </a:t>
            </a:r>
            <a:r>
              <a:rPr lang="en-US" sz="2152" spc="129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EventEase</a:t>
            </a: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database in SQL Server.</a:t>
            </a:r>
          </a:p>
          <a:p>
            <a:pPr algn="l">
              <a:lnSpc>
                <a:spcPts val="2905"/>
              </a:lnSpc>
            </a:pPr>
            <a:endParaRPr lang="en-US" sz="2152" spc="12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64624" lvl="1" indent="-232312" algn="l">
              <a:lnSpc>
                <a:spcPts val="2905"/>
              </a:lnSpc>
              <a:buFont typeface="Arial"/>
              <a:buChar char="•"/>
            </a:pP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Ensured data integrity and a structured foundation through ER modeling and normalization.</a:t>
            </a:r>
          </a:p>
          <a:p>
            <a:pPr algn="l">
              <a:lnSpc>
                <a:spcPts val="2905"/>
              </a:lnSpc>
            </a:pPr>
            <a:endParaRPr lang="en-US" sz="2152" spc="12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64624" lvl="1" indent="-232312" algn="l">
              <a:lnSpc>
                <a:spcPts val="2905"/>
              </a:lnSpc>
              <a:buFont typeface="Arial"/>
              <a:buChar char="•"/>
            </a:pP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Leveraged advanced SQL features (Triggers, Functions, Views, Procedures) for robust functionality.</a:t>
            </a:r>
          </a:p>
          <a:p>
            <a:pPr algn="l">
              <a:lnSpc>
                <a:spcPts val="2905"/>
              </a:lnSpc>
            </a:pPr>
            <a:endParaRPr lang="en-US" sz="2152" spc="12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64624" lvl="1" indent="-232312" algn="l">
              <a:lnSpc>
                <a:spcPts val="2905"/>
              </a:lnSpc>
              <a:buFont typeface="Arial"/>
              <a:buChar char="•"/>
            </a:pP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Demonstrated database usability via a sample Flask web application.</a:t>
            </a:r>
          </a:p>
          <a:p>
            <a:pPr algn="l">
              <a:lnSpc>
                <a:spcPts val="2905"/>
              </a:lnSpc>
            </a:pPr>
            <a:endParaRPr lang="en-US" sz="2152" spc="12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64624" lvl="1" indent="-232312" algn="l">
              <a:lnSpc>
                <a:spcPts val="2905"/>
              </a:lnSpc>
              <a:buFont typeface="Arial"/>
              <a:buChar char="•"/>
            </a:pP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Supported business intelligence requirements with key analytical queries.</a:t>
            </a:r>
          </a:p>
          <a:p>
            <a:pPr algn="l">
              <a:lnSpc>
                <a:spcPts val="2905"/>
              </a:lnSpc>
            </a:pPr>
            <a:endParaRPr lang="en-US" sz="2152" spc="12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64624" lvl="1" indent="-232312" algn="l">
              <a:lnSpc>
                <a:spcPts val="2905"/>
              </a:lnSpc>
              <a:buFont typeface="Arial"/>
              <a:buChar char="•"/>
            </a:pPr>
            <a:r>
              <a:rPr lang="en-US" sz="2152" spc="12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Project provides a solid backend for an efficient event management platform.</a:t>
            </a:r>
          </a:p>
          <a:p>
            <a:pPr algn="l">
              <a:lnSpc>
                <a:spcPts val="2905"/>
              </a:lnSpc>
              <a:spcBef>
                <a:spcPct val="0"/>
              </a:spcBef>
            </a:pPr>
            <a:endParaRPr lang="en-US" sz="2152" spc="12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438979" y="3154006"/>
            <a:ext cx="4428064" cy="4940657"/>
          </a:xfrm>
          <a:custGeom>
            <a:avLst/>
            <a:gdLst/>
            <a:ahLst/>
            <a:cxnLst/>
            <a:rect l="l" t="t" r="r" b="b"/>
            <a:pathLst>
              <a:path w="4428064" h="4940657">
                <a:moveTo>
                  <a:pt x="0" y="0"/>
                </a:moveTo>
                <a:lnTo>
                  <a:pt x="4428064" y="0"/>
                </a:lnTo>
                <a:lnTo>
                  <a:pt x="4428064" y="4940657"/>
                </a:lnTo>
                <a:lnTo>
                  <a:pt x="0" y="49406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88802" y="4590258"/>
            <a:ext cx="10910396" cy="120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9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57317" y="1279916"/>
            <a:ext cx="10683861" cy="8120876"/>
          </a:xfrm>
          <a:custGeom>
            <a:avLst/>
            <a:gdLst/>
            <a:ahLst/>
            <a:cxnLst/>
            <a:rect l="l" t="t" r="r" b="b"/>
            <a:pathLst>
              <a:path w="10683861" h="8120876">
                <a:moveTo>
                  <a:pt x="0" y="0"/>
                </a:moveTo>
                <a:lnTo>
                  <a:pt x="10683861" y="0"/>
                </a:lnTo>
                <a:lnTo>
                  <a:pt x="10683861" y="8120876"/>
                </a:lnTo>
                <a:lnTo>
                  <a:pt x="0" y="812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92894" y="1896919"/>
            <a:ext cx="8822997" cy="179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Design </a:t>
            </a:r>
          </a:p>
          <a:p>
            <a:pPr algn="l">
              <a:lnSpc>
                <a:spcPts val="3879"/>
              </a:lnSpc>
            </a:pPr>
            <a:endParaRPr lang="en-US" sz="67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1" indent="0" algn="l">
              <a:lnSpc>
                <a:spcPts val="387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 Diagram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-2025667" y="9400792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5"/>
                </a:lnTo>
                <a:lnTo>
                  <a:pt x="0" y="2765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40021" y="9271808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59360" y="9655298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34392" y="-365347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74575" y="959004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414248" y="428902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92894" y="4636465"/>
            <a:ext cx="4411499" cy="101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7"/>
              </a:lnSpc>
            </a:pPr>
            <a:r>
              <a:rPr lang="en-US" sz="275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blueprint of the database structure</a:t>
            </a:r>
          </a:p>
          <a:p>
            <a:pPr marL="0" lvl="1" indent="0" algn="l">
              <a:lnSpc>
                <a:spcPts val="2677"/>
              </a:lnSpc>
              <a:spcBef>
                <a:spcPct val="0"/>
              </a:spcBef>
            </a:pPr>
            <a:endParaRPr lang="en-US" sz="275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82649" flipH="1">
            <a:off x="15383461" y="7072926"/>
            <a:ext cx="3199608" cy="1091866"/>
          </a:xfrm>
          <a:custGeom>
            <a:avLst/>
            <a:gdLst/>
            <a:ahLst/>
            <a:cxnLst/>
            <a:rect l="l" t="t" r="r" b="b"/>
            <a:pathLst>
              <a:path w="3199608" h="1091866">
                <a:moveTo>
                  <a:pt x="3199608" y="0"/>
                </a:moveTo>
                <a:lnTo>
                  <a:pt x="0" y="0"/>
                </a:lnTo>
                <a:lnTo>
                  <a:pt x="0" y="1091866"/>
                </a:lnTo>
                <a:lnTo>
                  <a:pt x="3199608" y="1091866"/>
                </a:lnTo>
                <a:lnTo>
                  <a:pt x="31996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6018773" y="6532107"/>
            <a:ext cx="2130028" cy="2400032"/>
          </a:xfrm>
          <a:custGeom>
            <a:avLst/>
            <a:gdLst/>
            <a:ahLst/>
            <a:cxnLst/>
            <a:rect l="l" t="t" r="r" b="b"/>
            <a:pathLst>
              <a:path w="2130028" h="2400032">
                <a:moveTo>
                  <a:pt x="2130028" y="0"/>
                </a:moveTo>
                <a:lnTo>
                  <a:pt x="0" y="0"/>
                </a:lnTo>
                <a:lnTo>
                  <a:pt x="0" y="2400032"/>
                </a:lnTo>
                <a:lnTo>
                  <a:pt x="2130028" y="2400032"/>
                </a:lnTo>
                <a:lnTo>
                  <a:pt x="21300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85605" y="453399"/>
            <a:ext cx="6219642" cy="8382996"/>
          </a:xfrm>
          <a:custGeom>
            <a:avLst/>
            <a:gdLst/>
            <a:ahLst/>
            <a:cxnLst/>
            <a:rect l="l" t="t" r="r" b="b"/>
            <a:pathLst>
              <a:path w="6219642" h="8382996">
                <a:moveTo>
                  <a:pt x="0" y="0"/>
                </a:moveTo>
                <a:lnTo>
                  <a:pt x="6219643" y="0"/>
                </a:lnTo>
                <a:lnTo>
                  <a:pt x="6219643" y="8382996"/>
                </a:lnTo>
                <a:lnTo>
                  <a:pt x="0" y="8382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7640" y="3750574"/>
            <a:ext cx="7848753" cy="4851186"/>
          </a:xfrm>
          <a:custGeom>
            <a:avLst/>
            <a:gdLst/>
            <a:ahLst/>
            <a:cxnLst/>
            <a:rect l="l" t="t" r="r" b="b"/>
            <a:pathLst>
              <a:path w="7848753" h="4851186">
                <a:moveTo>
                  <a:pt x="0" y="0"/>
                </a:moveTo>
                <a:lnTo>
                  <a:pt x="7848753" y="0"/>
                </a:lnTo>
                <a:lnTo>
                  <a:pt x="7848753" y="4851186"/>
                </a:lnTo>
                <a:lnTo>
                  <a:pt x="0" y="485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4265" y="1485900"/>
            <a:ext cx="7848753" cy="146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2"/>
              </a:lnSpc>
            </a:pPr>
            <a:r>
              <a:rPr lang="en-US" sz="64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Design </a:t>
            </a:r>
          </a:p>
          <a:p>
            <a:pPr algn="just">
              <a:lnSpc>
                <a:spcPts val="3465"/>
              </a:lnSpc>
            </a:pPr>
            <a:endParaRPr lang="en-US" sz="64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3465"/>
              </a:lnSpc>
            </a:pPr>
            <a:r>
              <a:rPr lang="en-US" sz="5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Schema Structure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47568">
            <a:off x="-2972342" y="2900754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82609" y="1606467"/>
            <a:ext cx="11122782" cy="8230859"/>
          </a:xfrm>
          <a:custGeom>
            <a:avLst/>
            <a:gdLst/>
            <a:ahLst/>
            <a:cxnLst/>
            <a:rect l="l" t="t" r="r" b="b"/>
            <a:pathLst>
              <a:path w="11122782" h="8230859">
                <a:moveTo>
                  <a:pt x="0" y="0"/>
                </a:moveTo>
                <a:lnTo>
                  <a:pt x="11122782" y="0"/>
                </a:lnTo>
                <a:lnTo>
                  <a:pt x="11122782" y="8230859"/>
                </a:lnTo>
                <a:lnTo>
                  <a:pt x="0" y="8230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133600" y="911770"/>
            <a:ext cx="16231832" cy="138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5"/>
              </a:lnSpc>
            </a:pPr>
            <a:r>
              <a:rPr lang="en-US" sz="7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Enhanced ER Diagram</a:t>
            </a:r>
          </a:p>
          <a:p>
            <a:pPr algn="ctr">
              <a:lnSpc>
                <a:spcPts val="5335"/>
              </a:lnSpc>
            </a:pPr>
            <a:endParaRPr lang="en-US" sz="55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5931" y="1159220"/>
            <a:ext cx="16511092" cy="32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1"/>
              </a:lnSpc>
            </a:pPr>
            <a:r>
              <a:rPr lang="en-US" sz="73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Implementation</a:t>
            </a:r>
          </a:p>
          <a:p>
            <a:pPr>
              <a:lnSpc>
                <a:spcPts val="5141"/>
              </a:lnSpc>
            </a:pPr>
            <a:r>
              <a:rPr lang="en-US" sz="53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DB Creation &amp; Sample Data insertion</a:t>
            </a:r>
          </a:p>
          <a:p>
            <a:pPr algn="l">
              <a:lnSpc>
                <a:spcPts val="6790"/>
              </a:lnSpc>
            </a:pPr>
            <a:endParaRPr lang="en-US" sz="53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6790"/>
              </a:lnSpc>
            </a:pPr>
            <a:endParaRPr lang="en-US" sz="53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218927" y="-1197678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99015" y="-1398291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2"/>
                </a:lnTo>
                <a:lnTo>
                  <a:pt x="0" y="2796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15603" y="3881693"/>
            <a:ext cx="6329836" cy="3578188"/>
          </a:xfrm>
          <a:custGeom>
            <a:avLst/>
            <a:gdLst/>
            <a:ahLst/>
            <a:cxnLst/>
            <a:rect l="l" t="t" r="r" b="b"/>
            <a:pathLst>
              <a:path w="6329836" h="3578188">
                <a:moveTo>
                  <a:pt x="0" y="0"/>
                </a:moveTo>
                <a:lnTo>
                  <a:pt x="6329836" y="0"/>
                </a:lnTo>
                <a:lnTo>
                  <a:pt x="6329836" y="3578188"/>
                </a:lnTo>
                <a:lnTo>
                  <a:pt x="0" y="35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399956" y="5327109"/>
            <a:ext cx="6913939" cy="3966523"/>
          </a:xfrm>
          <a:custGeom>
            <a:avLst/>
            <a:gdLst/>
            <a:ahLst/>
            <a:cxnLst/>
            <a:rect l="l" t="t" r="r" b="b"/>
            <a:pathLst>
              <a:path w="6913939" h="3966523">
                <a:moveTo>
                  <a:pt x="0" y="0"/>
                </a:moveTo>
                <a:lnTo>
                  <a:pt x="6913939" y="0"/>
                </a:lnTo>
                <a:lnTo>
                  <a:pt x="6913939" y="3966523"/>
                </a:lnTo>
                <a:lnTo>
                  <a:pt x="0" y="3966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29223" y="6372305"/>
            <a:ext cx="7086545" cy="4089184"/>
          </a:xfrm>
          <a:custGeom>
            <a:avLst/>
            <a:gdLst/>
            <a:ahLst/>
            <a:cxnLst/>
            <a:rect l="l" t="t" r="r" b="b"/>
            <a:pathLst>
              <a:path w="7086545" h="4089184">
                <a:moveTo>
                  <a:pt x="0" y="0"/>
                </a:moveTo>
                <a:lnTo>
                  <a:pt x="7086545" y="0"/>
                </a:lnTo>
                <a:lnTo>
                  <a:pt x="7086545" y="4089184"/>
                </a:lnTo>
                <a:lnTo>
                  <a:pt x="0" y="4089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55931" y="4221852"/>
            <a:ext cx="7337306" cy="4126068"/>
          </a:xfrm>
          <a:custGeom>
            <a:avLst/>
            <a:gdLst/>
            <a:ahLst/>
            <a:cxnLst/>
            <a:rect l="l" t="t" r="r" b="b"/>
            <a:pathLst>
              <a:path w="7337306" h="4126068">
                <a:moveTo>
                  <a:pt x="0" y="0"/>
                </a:moveTo>
                <a:lnTo>
                  <a:pt x="7337305" y="0"/>
                </a:lnTo>
                <a:lnTo>
                  <a:pt x="7337305" y="4126067"/>
                </a:lnTo>
                <a:lnTo>
                  <a:pt x="0" y="4126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86902" y="3100847"/>
            <a:ext cx="66167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Queries for table creation and sample data insertion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8600" y="3096087"/>
            <a:ext cx="419298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Insert sample data into each table.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98358" y="4165741"/>
            <a:ext cx="2769500" cy="260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8"/>
              </a:lnSpc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Create the EventEase database </a:t>
            </a:r>
          </a:p>
          <a:p>
            <a:pPr algn="l">
              <a:lnSpc>
                <a:spcPts val="2078"/>
              </a:lnSpc>
              <a:spcBef>
                <a:spcPct val="0"/>
              </a:spcBef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its core tables</a:t>
            </a:r>
          </a:p>
          <a:p>
            <a:pPr algn="l">
              <a:lnSpc>
                <a:spcPts val="2078"/>
              </a:lnSpc>
              <a:spcBef>
                <a:spcPct val="0"/>
              </a:spcBef>
            </a:pPr>
            <a:endParaRPr lang="en-US" sz="1484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Venue</a:t>
            </a: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Organizer</a:t>
            </a: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Event</a:t>
            </a: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Attendee</a:t>
            </a: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Ticket</a:t>
            </a: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Feedback</a:t>
            </a:r>
          </a:p>
          <a:p>
            <a:pPr marL="320574" lvl="1" indent="-160287" algn="l">
              <a:lnSpc>
                <a:spcPts val="2078"/>
              </a:lnSpc>
              <a:buFont typeface="Arial"/>
              <a:buChar char="•"/>
            </a:pPr>
            <a:r>
              <a:rPr lang="en-US" sz="14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Payment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97268"/>
            <a:ext cx="6342976" cy="178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4"/>
              </a:lnSpc>
              <a:spcBef>
                <a:spcPct val="0"/>
              </a:spcBef>
            </a:pPr>
            <a:r>
              <a:rPr lang="en-US" sz="2699" b="1" u="none" spc="1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Leveraging SQL Server Features</a:t>
            </a: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endParaRPr lang="en-US" sz="2699" b="1" u="none" spc="16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Implemented objects to enhance database functionality and performance.</a:t>
            </a: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523430"/>
            <a:ext cx="11498638" cy="172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6"/>
              </a:lnSpc>
            </a:pPr>
            <a:r>
              <a:rPr lang="en-US" sz="684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Database Objects 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45378" y="9401175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4" y="0"/>
                </a:lnTo>
                <a:lnTo>
                  <a:pt x="4427844" y="3481392"/>
                </a:lnTo>
                <a:lnTo>
                  <a:pt x="0" y="348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919510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496749" y="1078234"/>
            <a:ext cx="6998061" cy="2055707"/>
            <a:chOff x="0" y="0"/>
            <a:chExt cx="2342659" cy="6881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42659" cy="688165"/>
            </a:xfrm>
            <a:custGeom>
              <a:avLst/>
              <a:gdLst/>
              <a:ahLst/>
              <a:cxnLst/>
              <a:rect l="l" t="t" r="r" b="b"/>
              <a:pathLst>
                <a:path w="2342659" h="688165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671570"/>
                  </a:lnTo>
                  <a:cubicBezTo>
                    <a:pt x="2342659" y="680735"/>
                    <a:pt x="2335229" y="688165"/>
                    <a:pt x="2326064" y="688165"/>
                  </a:cubicBezTo>
                  <a:lnTo>
                    <a:pt x="16594" y="688165"/>
                  </a:lnTo>
                  <a:cubicBezTo>
                    <a:pt x="7430" y="688165"/>
                    <a:pt x="0" y="680735"/>
                    <a:pt x="0" y="671570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5725"/>
              <a:ext cx="2342659" cy="60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777422" y="171527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496749" y="3276642"/>
            <a:ext cx="6998061" cy="2055707"/>
            <a:chOff x="0" y="0"/>
            <a:chExt cx="2342659" cy="6881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42659" cy="688165"/>
            </a:xfrm>
            <a:custGeom>
              <a:avLst/>
              <a:gdLst/>
              <a:ahLst/>
              <a:cxnLst/>
              <a:rect l="l" t="t" r="r" b="b"/>
              <a:pathLst>
                <a:path w="2342659" h="688165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671570"/>
                  </a:lnTo>
                  <a:cubicBezTo>
                    <a:pt x="2342659" y="680735"/>
                    <a:pt x="2335229" y="688165"/>
                    <a:pt x="2326064" y="688165"/>
                  </a:cubicBezTo>
                  <a:lnTo>
                    <a:pt x="16594" y="688165"/>
                  </a:lnTo>
                  <a:cubicBezTo>
                    <a:pt x="7430" y="688165"/>
                    <a:pt x="0" y="680735"/>
                    <a:pt x="0" y="671570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5725"/>
              <a:ext cx="2342659" cy="60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96749" y="5475223"/>
            <a:ext cx="6998061" cy="2055707"/>
            <a:chOff x="0" y="0"/>
            <a:chExt cx="2342659" cy="6881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42659" cy="688165"/>
            </a:xfrm>
            <a:custGeom>
              <a:avLst/>
              <a:gdLst/>
              <a:ahLst/>
              <a:cxnLst/>
              <a:rect l="l" t="t" r="r" b="b"/>
              <a:pathLst>
                <a:path w="2342659" h="688165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671570"/>
                  </a:lnTo>
                  <a:cubicBezTo>
                    <a:pt x="2342659" y="680735"/>
                    <a:pt x="2335229" y="688165"/>
                    <a:pt x="2326064" y="688165"/>
                  </a:cubicBezTo>
                  <a:lnTo>
                    <a:pt x="16594" y="688165"/>
                  </a:lnTo>
                  <a:cubicBezTo>
                    <a:pt x="7430" y="688165"/>
                    <a:pt x="0" y="680735"/>
                    <a:pt x="0" y="671570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5725"/>
              <a:ext cx="2342659" cy="60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77422" y="3858763"/>
            <a:ext cx="1578952" cy="103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77422" y="6037198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41774" y="1327607"/>
            <a:ext cx="413212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199" b="1" spc="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sz="2199" b="1" u="none" spc="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riggers </a:t>
            </a:r>
          </a:p>
          <a:p>
            <a:pPr marL="0" lvl="0" indent="0" algn="just">
              <a:lnSpc>
                <a:spcPts val="2430"/>
              </a:lnSpc>
              <a:spcBef>
                <a:spcPct val="0"/>
              </a:spcBef>
            </a:pPr>
            <a:r>
              <a:rPr lang="en-US" sz="1800" u="none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Automate actions based on data modifications </a:t>
            </a:r>
          </a:p>
          <a:p>
            <a:pPr marL="0" lvl="0" indent="0" algn="just">
              <a:lnSpc>
                <a:spcPts val="2430"/>
              </a:lnSpc>
              <a:spcBef>
                <a:spcPct val="0"/>
              </a:spcBef>
            </a:pPr>
            <a:r>
              <a:rPr lang="en-US" sz="1800" u="none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(e.g., data integrity, auditing).</a:t>
            </a:r>
          </a:p>
          <a:p>
            <a:pPr marL="0" lvl="0" indent="0" algn="just">
              <a:lnSpc>
                <a:spcPts val="2430"/>
              </a:lnSpc>
              <a:spcBef>
                <a:spcPct val="0"/>
              </a:spcBef>
            </a:pPr>
            <a:endParaRPr lang="en-US" sz="1800" u="none" spc="2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741774" y="3795966"/>
            <a:ext cx="4352184" cy="127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1999" b="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</a:t>
            </a:r>
            <a:r>
              <a:rPr lang="en-US" sz="1999" b="1" u="none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ser-Defined Functions (UDFs)</a:t>
            </a:r>
            <a:r>
              <a:rPr lang="en-US" sz="1999" u="none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Encapsulate reusable calculations for querying.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999" u="none" spc="3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741774" y="5688689"/>
            <a:ext cx="413212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199" b="1" spc="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</a:t>
            </a:r>
            <a:r>
              <a:rPr lang="en-US" sz="2199" b="1" u="none" spc="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ews</a:t>
            </a:r>
            <a:r>
              <a:rPr lang="en-US" sz="2199" u="none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lvl="0" indent="0" algn="just">
              <a:lnSpc>
                <a:spcPts val="2430"/>
              </a:lnSpc>
              <a:spcBef>
                <a:spcPct val="0"/>
              </a:spcBef>
            </a:pPr>
            <a:r>
              <a:rPr lang="en-US" sz="1800" u="none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Simplify complex queries and provide specific data perspectives for reporting/application use.</a:t>
            </a:r>
          </a:p>
          <a:p>
            <a:pPr marL="0" lvl="0" indent="0" algn="just">
              <a:lnSpc>
                <a:spcPts val="2430"/>
              </a:lnSpc>
              <a:spcBef>
                <a:spcPct val="0"/>
              </a:spcBef>
            </a:pPr>
            <a:endParaRPr lang="en-US" sz="1800" u="none" spc="2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0496749" y="7673805"/>
            <a:ext cx="6998061" cy="2055707"/>
            <a:chOff x="0" y="0"/>
            <a:chExt cx="2342659" cy="68816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42659" cy="688165"/>
            </a:xfrm>
            <a:custGeom>
              <a:avLst/>
              <a:gdLst/>
              <a:ahLst/>
              <a:cxnLst/>
              <a:rect l="l" t="t" r="r" b="b"/>
              <a:pathLst>
                <a:path w="2342659" h="688165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671570"/>
                  </a:lnTo>
                  <a:cubicBezTo>
                    <a:pt x="2342659" y="680735"/>
                    <a:pt x="2335229" y="688165"/>
                    <a:pt x="2326064" y="688165"/>
                  </a:cubicBezTo>
                  <a:lnTo>
                    <a:pt x="16594" y="688165"/>
                  </a:lnTo>
                  <a:cubicBezTo>
                    <a:pt x="7430" y="688165"/>
                    <a:pt x="0" y="680735"/>
                    <a:pt x="0" y="671570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85725"/>
              <a:ext cx="2342659" cy="60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77422" y="8235780"/>
            <a:ext cx="1578952" cy="103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41774" y="7854780"/>
            <a:ext cx="4753036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Stored Procedur</a:t>
            </a:r>
            <a:r>
              <a:rPr lang="en-US" sz="2199" b="1" u="none" spc="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 </a:t>
            </a:r>
          </a:p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r>
              <a:rPr lang="en-US" sz="1800" u="none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Encapsulate complex business logic, execute as a single unit, improve performance and security.</a:t>
            </a:r>
          </a:p>
          <a:p>
            <a:pPr marL="0" lvl="0" indent="0" algn="just">
              <a:lnSpc>
                <a:spcPts val="2430"/>
              </a:lnSpc>
              <a:spcBef>
                <a:spcPct val="0"/>
              </a:spcBef>
            </a:pPr>
            <a:endParaRPr lang="en-US" sz="1800" u="none" spc="2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45378" y="9401175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4" y="0"/>
                </a:lnTo>
                <a:lnTo>
                  <a:pt x="4427844" y="3481392"/>
                </a:lnTo>
                <a:lnTo>
                  <a:pt x="0" y="348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19510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2509584"/>
            <a:ext cx="11498638" cy="110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5"/>
              </a:lnSpc>
            </a:pPr>
            <a:r>
              <a:rPr lang="en-US" sz="8541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363012"/>
            <a:ext cx="8355473" cy="263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389" spc="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ForAutomate actions based on data modifications (e.g., data integrity, auditing).</a:t>
            </a:r>
          </a:p>
          <a:p>
            <a:pPr algn="l">
              <a:lnSpc>
                <a:spcPts val="3630"/>
              </a:lnSpc>
            </a:pPr>
            <a:endParaRPr lang="en-US" sz="2389" spc="14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2689" b="1" spc="1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</a:t>
            </a:r>
            <a:r>
              <a:rPr lang="en-US" sz="2689" b="1" u="none" spc="1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. Update Venue Capacity Trigger </a:t>
            </a:r>
          </a:p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2689" b="1" u="none" spc="1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II. Audit Feedback Trigger </a:t>
            </a:r>
          </a:p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2689" b="1" u="none" spc="1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III. Prevent Event Deletion Trigger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545084" y="2790142"/>
            <a:ext cx="5788814" cy="5057976"/>
          </a:xfrm>
          <a:custGeom>
            <a:avLst/>
            <a:gdLst/>
            <a:ahLst/>
            <a:cxnLst/>
            <a:rect l="l" t="t" r="r" b="b"/>
            <a:pathLst>
              <a:path w="5788814" h="5057976">
                <a:moveTo>
                  <a:pt x="0" y="0"/>
                </a:moveTo>
                <a:lnTo>
                  <a:pt x="5788814" y="0"/>
                </a:lnTo>
                <a:lnTo>
                  <a:pt x="5788814" y="5057976"/>
                </a:lnTo>
                <a:lnTo>
                  <a:pt x="0" y="505797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828" y="1505999"/>
            <a:ext cx="16454472" cy="191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7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 For Update Venue Capacity</a:t>
            </a:r>
          </a:p>
          <a:p>
            <a:pPr algn="l">
              <a:lnSpc>
                <a:spcPts val="7297"/>
              </a:lnSpc>
            </a:pPr>
            <a:endParaRPr lang="en-US" sz="7523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Freeform 3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61396" y="3329969"/>
            <a:ext cx="8997904" cy="5061321"/>
          </a:xfrm>
          <a:custGeom>
            <a:avLst/>
            <a:gdLst/>
            <a:ahLst/>
            <a:cxnLst/>
            <a:rect l="l" t="t" r="r" b="b"/>
            <a:pathLst>
              <a:path w="8997904" h="5061321">
                <a:moveTo>
                  <a:pt x="0" y="0"/>
                </a:moveTo>
                <a:lnTo>
                  <a:pt x="8997904" y="0"/>
                </a:lnTo>
                <a:lnTo>
                  <a:pt x="8997904" y="5061321"/>
                </a:lnTo>
                <a:lnTo>
                  <a:pt x="0" y="50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3834" y="3515280"/>
            <a:ext cx="7417562" cy="531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Purp</a:t>
            </a:r>
            <a:r>
              <a:rPr lang="en-US" sz="2400" b="1" u="none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ose</a:t>
            </a:r>
            <a:r>
              <a:rPr lang="en-US" sz="2400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Automatically reduce available venue capacity when a ticket is booked.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u="none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Trigger Name</a:t>
            </a:r>
            <a:r>
              <a:rPr lang="en-US" sz="2400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</a:t>
            </a:r>
            <a:r>
              <a:rPr lang="en-US" sz="2400" u="none" spc="144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UpdateVenueCapacity</a:t>
            </a:r>
            <a:endParaRPr lang="en-US" sz="2400" u="none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Fires on</a:t>
            </a:r>
            <a:r>
              <a:rPr lang="en-US" sz="2400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Ticket table, AFTER INSERT.</a:t>
            </a: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Logic</a:t>
            </a:r>
            <a:r>
              <a:rPr lang="en-US" sz="2400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If a new ticket is inserted with Status = 'Booked', it decrements the Capacity in the associated Venue record by 1.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400" u="none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pc="144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</a:t>
            </a:r>
            <a:r>
              <a:rPr lang="en-US" sz="2400" u="none" spc="14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Real-time capacity tracking, prevents overbooking.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2400" u="none" spc="14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1559</Words>
  <Application>Microsoft Office PowerPoint</Application>
  <PresentationFormat>Custom</PresentationFormat>
  <Paragraphs>210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DM Sans</vt:lpstr>
      <vt:lpstr>Calibri</vt:lpstr>
      <vt:lpstr>DM Sans Bold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EventEase Database Management System Technical Report</dc:title>
  <dc:creator>Sandinu</dc:creator>
  <cp:lastModifiedBy>YKA Rathnasiri</cp:lastModifiedBy>
  <cp:revision>5</cp:revision>
  <dcterms:created xsi:type="dcterms:W3CDTF">2006-08-16T00:00:00Z</dcterms:created>
  <dcterms:modified xsi:type="dcterms:W3CDTF">2025-09-08T07:01:54Z</dcterms:modified>
  <dc:identifier>DAGoPUCZOMk</dc:identifier>
</cp:coreProperties>
</file>